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72" r:id="rId12"/>
    <p:sldId id="266" r:id="rId13"/>
    <p:sldId id="268" r:id="rId14"/>
    <p:sldId id="269" r:id="rId15"/>
    <p:sldId id="270" r:id="rId16"/>
    <p:sldId id="273" r:id="rId17"/>
    <p:sldId id="27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 snapToGrid="0" snapToObjects="1">
      <p:cViewPr varScale="1">
        <p:scale>
          <a:sx n="60" d="100"/>
          <a:sy n="60" d="100"/>
        </p:scale>
        <p:origin x="8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1A5EC-E0FA-8C4D-8699-47109B88643C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A41F-C0F6-4945-8847-93F7F8D9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83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0A41F-C0F6-4945-8847-93F7F8D9E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45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7/2/2019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39253"/>
            <a:ext cx="9144000" cy="4866265"/>
          </a:xfrm>
        </p:spPr>
        <p:txBody>
          <a:bodyPr>
            <a:noAutofit/>
          </a:bodyPr>
          <a:lstStyle/>
          <a:p>
            <a:pPr algn="ctr"/>
            <a:br>
              <a:rPr lang="en-US" sz="7200" dirty="0"/>
            </a:br>
            <a:r>
              <a:rPr lang="en-US" sz="7200" dirty="0" err="1"/>
              <a:t>Koryo</a:t>
            </a:r>
            <a:r>
              <a:rPr lang="en-US" sz="7200" dirty="0"/>
              <a:t> </a:t>
            </a:r>
            <a:r>
              <a:rPr lang="en-US" sz="7200" dirty="0" err="1"/>
              <a:t>Saram</a:t>
            </a:r>
            <a:r>
              <a:rPr lang="en-US" sz="7200" dirty="0"/>
              <a:t> </a:t>
            </a:r>
            <a:br>
              <a:rPr lang="en-US" sz="7200" dirty="0"/>
            </a:br>
            <a:r>
              <a:rPr lang="en-US" sz="7200" dirty="0"/>
              <a:t>as part of </a:t>
            </a:r>
            <a:br>
              <a:rPr lang="en-US" sz="7200" dirty="0"/>
            </a:br>
            <a:r>
              <a:rPr lang="en-US" sz="7200" dirty="0"/>
              <a:t>Global Korean Diaspora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09799" y="5245768"/>
            <a:ext cx="9144000" cy="962527"/>
          </a:xfrm>
        </p:spPr>
        <p:txBody>
          <a:bodyPr>
            <a:normAutofit/>
          </a:bodyPr>
          <a:lstStyle/>
          <a:p>
            <a:r>
              <a:rPr lang="en-US" sz="4000" dirty="0"/>
              <a:t>by Victoria Kim</a:t>
            </a:r>
          </a:p>
        </p:txBody>
      </p:sp>
      <p:pic>
        <p:nvPicPr>
          <p:cNvPr id="1026" name="Picture 2" descr="mage result for korean yin y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74" y="1034715"/>
            <a:ext cx="2863516" cy="286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43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Global Korean Diaspora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503947"/>
            <a:ext cx="10233800" cy="4673016"/>
          </a:xfrm>
        </p:spPr>
        <p:txBody>
          <a:bodyPr/>
          <a:lstStyle/>
          <a:p>
            <a:pPr algn="ctr"/>
            <a:r>
              <a:rPr lang="en-US" dirty="0"/>
              <a:t>United in Common Spirit and </a:t>
            </a:r>
            <a:r>
              <a:rPr lang="en-US"/>
              <a:t>Roots, </a:t>
            </a:r>
          </a:p>
          <a:p>
            <a:pPr marL="0" indent="0" algn="ctr">
              <a:buNone/>
            </a:pPr>
            <a:r>
              <a:rPr lang="en-US" dirty="0"/>
              <a:t>and One Inseparable Soul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" y="2817657"/>
            <a:ext cx="3932307" cy="2969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12" y="2829510"/>
            <a:ext cx="2790658" cy="3751988"/>
          </a:xfrm>
          <a:prstGeom prst="rect">
            <a:avLst/>
          </a:prstGeom>
        </p:spPr>
      </p:pic>
      <p:pic>
        <p:nvPicPr>
          <p:cNvPr id="8" name="Picture 2" descr="mage result for korean yin y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00" y="376978"/>
            <a:ext cx="1515978" cy="151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70" y="2829510"/>
            <a:ext cx="4219023" cy="281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3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C5AC-2156-49F1-B108-E99929302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872" y="-1"/>
            <a:ext cx="12005274" cy="1530629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8FD521-627A-4F82-8BC2-66EE78BD2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867" y="0"/>
            <a:ext cx="8932509" cy="6858000"/>
          </a:xfrm>
        </p:spPr>
      </p:pic>
    </p:spTree>
    <p:extLst>
      <p:ext uri="{BB962C8B-B14F-4D97-AF65-F5344CB8AC3E}">
        <p14:creationId xmlns:p14="http://schemas.microsoft.com/office/powerpoint/2010/main" val="3767994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7B1B-5C41-46CB-AD44-CCE41BE2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F5D8E2-F3F1-416A-9482-25A72647B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679" y="-21499"/>
            <a:ext cx="9055373" cy="6879499"/>
          </a:xfrm>
        </p:spPr>
      </p:pic>
    </p:spTree>
    <p:extLst>
      <p:ext uri="{BB962C8B-B14F-4D97-AF65-F5344CB8AC3E}">
        <p14:creationId xmlns:p14="http://schemas.microsoft.com/office/powerpoint/2010/main" val="989954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027B7-688C-4F4D-B09E-DBA60A9A5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AFCAA7-11CC-4AA7-9BFB-FCF8D59E8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150" y="0"/>
            <a:ext cx="9325700" cy="6858000"/>
          </a:xfrm>
        </p:spPr>
      </p:pic>
    </p:spTree>
    <p:extLst>
      <p:ext uri="{BB962C8B-B14F-4D97-AF65-F5344CB8AC3E}">
        <p14:creationId xmlns:p14="http://schemas.microsoft.com/office/powerpoint/2010/main" val="4611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FB8D-4C4C-4A36-BCF3-4F55E593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B68C5D-D50C-45A6-864E-EF25CD0C9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437" y="-30147"/>
            <a:ext cx="9367284" cy="6888147"/>
          </a:xfrm>
        </p:spPr>
      </p:pic>
    </p:spTree>
    <p:extLst>
      <p:ext uri="{BB962C8B-B14F-4D97-AF65-F5344CB8AC3E}">
        <p14:creationId xmlns:p14="http://schemas.microsoft.com/office/powerpoint/2010/main" val="1892324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5FCF6-82D8-42D9-91BB-3B3E13ED8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7837A2-937E-4CA2-BE7D-4E65AA8CA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951" y="0"/>
            <a:ext cx="9944098" cy="6858000"/>
          </a:xfrm>
        </p:spPr>
      </p:pic>
    </p:spTree>
    <p:extLst>
      <p:ext uri="{BB962C8B-B14F-4D97-AF65-F5344CB8AC3E}">
        <p14:creationId xmlns:p14="http://schemas.microsoft.com/office/powerpoint/2010/main" val="2494760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A8678-6938-4A3B-8FEA-C96486ED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3CA8F6-8861-400B-8ED8-28CB30CA6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838" y="-7016"/>
            <a:ext cx="10926323" cy="6865016"/>
          </a:xfrm>
        </p:spPr>
      </p:pic>
    </p:spTree>
    <p:extLst>
      <p:ext uri="{BB962C8B-B14F-4D97-AF65-F5344CB8AC3E}">
        <p14:creationId xmlns:p14="http://schemas.microsoft.com/office/powerpoint/2010/main" val="700003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9C46-C807-4597-BC2E-35C604768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39D54D-E9ED-4973-9B96-7421E320A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573" y="-21535"/>
            <a:ext cx="10986385" cy="6879535"/>
          </a:xfrm>
        </p:spPr>
      </p:pic>
    </p:spTree>
    <p:extLst>
      <p:ext uri="{BB962C8B-B14F-4D97-AF65-F5344CB8AC3E}">
        <p14:creationId xmlns:p14="http://schemas.microsoft.com/office/powerpoint/2010/main" val="4127659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97E4-2671-40FC-AC02-276D7FEEB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D1020-D374-40A7-814D-38C6363EC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VKIMSKY@GMAIL.COM</a:t>
            </a:r>
          </a:p>
        </p:txBody>
      </p:sp>
    </p:spTree>
    <p:extLst>
      <p:ext uri="{BB962C8B-B14F-4D97-AF65-F5344CB8AC3E}">
        <p14:creationId xmlns:p14="http://schemas.microsoft.com/office/powerpoint/2010/main" val="3511313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1421"/>
            <a:ext cx="10515600" cy="1576137"/>
          </a:xfrm>
        </p:spPr>
        <p:txBody>
          <a:bodyPr/>
          <a:lstStyle/>
          <a:p>
            <a:pPr algn="ctr"/>
            <a:r>
              <a:rPr lang="en-US"/>
              <a:t>Global </a:t>
            </a:r>
            <a:r>
              <a:rPr lang="en-US" dirty="0"/>
              <a:t>Korean Diaspora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n-US" sz="3200" b="1" dirty="0"/>
          </a:p>
          <a:p>
            <a:r>
              <a:rPr lang="en-US" sz="3200" b="1" dirty="0"/>
              <a:t>80</a:t>
            </a:r>
            <a:r>
              <a:rPr lang="en-US" sz="3200" dirty="0"/>
              <a:t> million people: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b="1" dirty="0"/>
              <a:t>90% </a:t>
            </a:r>
            <a:r>
              <a:rPr lang="en-US" sz="3200" dirty="0"/>
              <a:t>or </a:t>
            </a:r>
            <a:r>
              <a:rPr lang="en-US" sz="3200" b="1" dirty="0"/>
              <a:t>70+ </a:t>
            </a:r>
            <a:r>
              <a:rPr lang="en-US" sz="3200" dirty="0"/>
              <a:t>million people live on the Korean Peninsula,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b="1" dirty="0"/>
              <a:t>10% </a:t>
            </a:r>
            <a:r>
              <a:rPr lang="en-US" sz="3200" dirty="0"/>
              <a:t>or almost </a:t>
            </a:r>
            <a:r>
              <a:rPr lang="en-US" sz="3200" b="1" dirty="0"/>
              <a:t>8</a:t>
            </a:r>
            <a:r>
              <a:rPr lang="en-US" sz="3200" dirty="0"/>
              <a:t> million people are spread worldwide.</a:t>
            </a:r>
          </a:p>
        </p:txBody>
      </p:sp>
      <p:pic>
        <p:nvPicPr>
          <p:cNvPr id="5" name="Picture 2" descr="mage result for korean yin y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00" y="449598"/>
            <a:ext cx="1515978" cy="151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421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Overseas Koreans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</a:t>
            </a:r>
            <a:r>
              <a:rPr lang="en-US" dirty="0"/>
              <a:t>place – </a:t>
            </a:r>
            <a:r>
              <a:rPr lang="en-US" b="1" dirty="0"/>
              <a:t>China</a:t>
            </a:r>
            <a:r>
              <a:rPr lang="en-US" dirty="0"/>
              <a:t> – over</a:t>
            </a:r>
            <a:r>
              <a:rPr lang="en-US" b="1" dirty="0"/>
              <a:t> 2.5 </a:t>
            </a:r>
            <a:r>
              <a:rPr lang="en-US" dirty="0"/>
              <a:t>million people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dirty="0"/>
              <a:t> place – </a:t>
            </a:r>
            <a:r>
              <a:rPr lang="en-US" b="1" dirty="0"/>
              <a:t>USA</a:t>
            </a:r>
            <a:r>
              <a:rPr lang="en-US" dirty="0"/>
              <a:t> – almost </a:t>
            </a:r>
            <a:r>
              <a:rPr lang="en-US" b="1" dirty="0"/>
              <a:t>2.5 </a:t>
            </a:r>
            <a:r>
              <a:rPr lang="en-US" dirty="0"/>
              <a:t>million people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dirty="0"/>
              <a:t> place – </a:t>
            </a:r>
            <a:r>
              <a:rPr lang="en-US" b="1" dirty="0"/>
              <a:t>Japan</a:t>
            </a:r>
            <a:r>
              <a:rPr lang="en-US" dirty="0"/>
              <a:t> – over </a:t>
            </a:r>
            <a:r>
              <a:rPr lang="en-US" b="1" dirty="0"/>
              <a:t>800</a:t>
            </a:r>
            <a:r>
              <a:rPr lang="en-US" dirty="0"/>
              <a:t> thousand people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b="1" dirty="0"/>
              <a:t>4</a:t>
            </a:r>
            <a:r>
              <a:rPr lang="en-US" b="1" baseline="30000" dirty="0"/>
              <a:t>th</a:t>
            </a:r>
            <a:r>
              <a:rPr lang="en-US" dirty="0"/>
              <a:t> place – </a:t>
            </a:r>
            <a:r>
              <a:rPr lang="en-US" b="1" dirty="0"/>
              <a:t>Canada</a:t>
            </a:r>
            <a:r>
              <a:rPr lang="en-US" dirty="0"/>
              <a:t> – almost </a:t>
            </a:r>
            <a:r>
              <a:rPr lang="en-US" b="1" dirty="0"/>
              <a:t>250</a:t>
            </a:r>
            <a:r>
              <a:rPr lang="en-US" dirty="0"/>
              <a:t> thousand people</a:t>
            </a:r>
          </a:p>
          <a:p>
            <a:pPr marL="0" indent="0" algn="just">
              <a:buNone/>
            </a:pP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en-US" b="1" dirty="0"/>
              <a:t>5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en-US" dirty="0"/>
              <a:t>place – </a:t>
            </a:r>
            <a:r>
              <a:rPr lang="en-US" b="1" dirty="0"/>
              <a:t>Uzbekistan </a:t>
            </a:r>
            <a:r>
              <a:rPr lang="en-US" dirty="0"/>
              <a:t>– over </a:t>
            </a:r>
            <a:r>
              <a:rPr lang="en-US" b="1" dirty="0"/>
              <a:t>180</a:t>
            </a:r>
            <a:r>
              <a:rPr lang="en-US" dirty="0"/>
              <a:t> thousand people 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err="1"/>
              <a:t>Koryo</a:t>
            </a:r>
            <a:r>
              <a:rPr lang="en-US" b="1" dirty="0"/>
              <a:t> </a:t>
            </a:r>
            <a:r>
              <a:rPr lang="en-US" b="1" dirty="0" err="1"/>
              <a:t>Saram</a:t>
            </a:r>
            <a:r>
              <a:rPr lang="en-US" b="1" dirty="0"/>
              <a:t>: </a:t>
            </a:r>
          </a:p>
          <a:p>
            <a:pPr marL="0" indent="0" algn="ctr">
              <a:buNone/>
            </a:pPr>
            <a:r>
              <a:rPr lang="en-US" b="1" dirty="0"/>
              <a:t>Uzbekistan </a:t>
            </a:r>
            <a:r>
              <a:rPr lang="en-US" dirty="0"/>
              <a:t>+</a:t>
            </a:r>
            <a:r>
              <a:rPr lang="en-US" b="1" dirty="0"/>
              <a:t> Russia </a:t>
            </a:r>
            <a:r>
              <a:rPr lang="en-US" dirty="0"/>
              <a:t>+</a:t>
            </a:r>
            <a:r>
              <a:rPr lang="en-US" b="1" dirty="0"/>
              <a:t> Kazakhstan </a:t>
            </a:r>
            <a:r>
              <a:rPr lang="en-US" dirty="0"/>
              <a:t>= </a:t>
            </a:r>
            <a:r>
              <a:rPr lang="en-US" b="1" dirty="0"/>
              <a:t>180</a:t>
            </a:r>
            <a:r>
              <a:rPr lang="en-US" dirty="0"/>
              <a:t> + </a:t>
            </a:r>
            <a:r>
              <a:rPr lang="en-US" b="1" dirty="0"/>
              <a:t>170</a:t>
            </a:r>
            <a:r>
              <a:rPr lang="en-US" dirty="0"/>
              <a:t> + </a:t>
            </a:r>
            <a:r>
              <a:rPr lang="en-US" b="1" dirty="0"/>
              <a:t>110</a:t>
            </a:r>
            <a:r>
              <a:rPr lang="en-US" dirty="0"/>
              <a:t> = </a:t>
            </a:r>
            <a:r>
              <a:rPr lang="en-US" b="1" dirty="0"/>
              <a:t>460</a:t>
            </a:r>
            <a:r>
              <a:rPr lang="en-US" dirty="0"/>
              <a:t> thousand people </a:t>
            </a:r>
          </a:p>
          <a:p>
            <a:pPr marL="0" indent="0" algn="ctr">
              <a:buNone/>
            </a:pPr>
            <a:r>
              <a:rPr lang="en-US" dirty="0"/>
              <a:t>– </a:t>
            </a:r>
            <a:r>
              <a:rPr lang="en-US" b="1" dirty="0"/>
              <a:t>4</a:t>
            </a:r>
            <a:r>
              <a:rPr lang="en-US" b="1" baseline="30000" dirty="0"/>
              <a:t>th</a:t>
            </a:r>
            <a:r>
              <a:rPr lang="en-US" b="1" dirty="0"/>
              <a:t> place globally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5130" name="Picture 10" descr="mage result for korean yin y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90688"/>
            <a:ext cx="4616116" cy="29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729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err="1"/>
              <a:t>Koryo</a:t>
            </a:r>
            <a:r>
              <a:rPr lang="en-US" i="1" dirty="0"/>
              <a:t> </a:t>
            </a:r>
            <a:r>
              <a:rPr lang="en-US" i="1" dirty="0" err="1"/>
              <a:t>Saram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 err="1"/>
              <a:t>Chosŏnjok</a:t>
            </a:r>
            <a:endParaRPr lang="en-US" dirty="0"/>
          </a:p>
        </p:txBody>
      </p:sp>
      <p:pic>
        <p:nvPicPr>
          <p:cNvPr id="1026" name="Picture 2" descr="https://koryo-saram.ru/wp-content/uploads/2019/06/Kore-Saram-kak-neotemlemaya-chast-Mirovoj-Korejskoj-Diaspory-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942" y="1855412"/>
            <a:ext cx="5378116" cy="442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19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528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Similarities: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n-US" dirty="0"/>
          </a:p>
          <a:p>
            <a:r>
              <a:rPr lang="en-US" dirty="0"/>
              <a:t>Geopolitical proximity of Russian and Chinese borders to the Korean peninsula – outer and inner Manchuria (or Manchukuo), </a:t>
            </a:r>
          </a:p>
          <a:p>
            <a:r>
              <a:rPr lang="en-US" dirty="0"/>
              <a:t>Massive human outflow from Korea before and after the Japanese colonization and March </a:t>
            </a:r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dirty="0"/>
              <a:t> Movement in </a:t>
            </a:r>
            <a:r>
              <a:rPr lang="en-US" b="1" dirty="0"/>
              <a:t>1919</a:t>
            </a:r>
            <a:r>
              <a:rPr lang="en-US" dirty="0"/>
              <a:t>:</a:t>
            </a:r>
          </a:p>
          <a:p>
            <a:pPr>
              <a:buFontTx/>
              <a:buChar char="-"/>
            </a:pPr>
            <a:r>
              <a:rPr lang="en-US" dirty="0"/>
              <a:t>by</a:t>
            </a:r>
            <a:r>
              <a:rPr lang="en-US" b="1" dirty="0"/>
              <a:t> 1880s</a:t>
            </a:r>
            <a:r>
              <a:rPr lang="en-US" dirty="0"/>
              <a:t>, </a:t>
            </a:r>
            <a:r>
              <a:rPr lang="en-US" b="1" dirty="0"/>
              <a:t>30</a:t>
            </a:r>
            <a:r>
              <a:rPr lang="en-US" dirty="0"/>
              <a:t> and </a:t>
            </a:r>
            <a:r>
              <a:rPr lang="en-US" b="1" dirty="0"/>
              <a:t>40</a:t>
            </a:r>
            <a:r>
              <a:rPr lang="en-US" dirty="0"/>
              <a:t> thousand Koreans lived across the Korean border in Russia and China, </a:t>
            </a:r>
          </a:p>
          <a:p>
            <a:pPr>
              <a:buFontTx/>
              <a:buChar char="-"/>
            </a:pPr>
            <a:r>
              <a:rPr lang="en-US" dirty="0"/>
              <a:t>by </a:t>
            </a:r>
            <a:r>
              <a:rPr lang="en-US" b="1" dirty="0"/>
              <a:t>1930s</a:t>
            </a:r>
            <a:r>
              <a:rPr lang="en-US" dirty="0"/>
              <a:t>, their numbers augmented respectively to over </a:t>
            </a:r>
            <a:r>
              <a:rPr lang="en-US" b="1" dirty="0"/>
              <a:t>170</a:t>
            </a:r>
            <a:r>
              <a:rPr lang="en-US" dirty="0"/>
              <a:t> and </a:t>
            </a:r>
            <a:r>
              <a:rPr lang="en-US" b="1" dirty="0"/>
              <a:t>500</a:t>
            </a:r>
            <a:r>
              <a:rPr lang="en-US" dirty="0"/>
              <a:t> thousand people.</a:t>
            </a:r>
          </a:p>
        </p:txBody>
      </p:sp>
      <p:pic>
        <p:nvPicPr>
          <p:cNvPr id="7172" name="Picture 4" descr="mage result for korean yin y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770" y="575519"/>
            <a:ext cx="1274640" cy="102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90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    Similarities (continuation):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Introduction of rice as a new major agricultural crop in northern China and Russian (Soviet) Far East:</a:t>
            </a:r>
          </a:p>
          <a:p>
            <a:pPr>
              <a:buFontTx/>
              <a:buChar char="-"/>
            </a:pPr>
            <a:r>
              <a:rPr lang="en-US" b="1" dirty="0"/>
              <a:t>90% </a:t>
            </a:r>
            <a:r>
              <a:rPr lang="en-US" dirty="0"/>
              <a:t>of rice in north-eastern China grown by </a:t>
            </a:r>
            <a:r>
              <a:rPr lang="en-US" b="1" dirty="0"/>
              <a:t>3.5% </a:t>
            </a:r>
            <a:r>
              <a:rPr lang="en-US" dirty="0"/>
              <a:t>of the total population (Koreans), with the area increment of </a:t>
            </a:r>
            <a:r>
              <a:rPr lang="en-US" b="1" dirty="0"/>
              <a:t>48 to 125 </a:t>
            </a:r>
            <a:r>
              <a:rPr lang="en-US" dirty="0"/>
              <a:t>thousand hectares by late </a:t>
            </a:r>
            <a:r>
              <a:rPr lang="en-US" b="1" dirty="0"/>
              <a:t>1930s</a:t>
            </a:r>
            <a:r>
              <a:rPr lang="en-US" dirty="0"/>
              <a:t>,</a:t>
            </a:r>
          </a:p>
          <a:p>
            <a:pPr>
              <a:buFontTx/>
              <a:buChar char="-"/>
            </a:pPr>
            <a:r>
              <a:rPr lang="en-US" b="1" dirty="0"/>
              <a:t>90% </a:t>
            </a:r>
            <a:r>
              <a:rPr lang="en-US" dirty="0"/>
              <a:t>of rice in Maritime Province grown by </a:t>
            </a:r>
            <a:r>
              <a:rPr lang="en-US" b="1" dirty="0"/>
              <a:t>20% </a:t>
            </a:r>
            <a:r>
              <a:rPr lang="en-US" dirty="0"/>
              <a:t>of the total population (Koreans), with the area increment of </a:t>
            </a:r>
            <a:r>
              <a:rPr lang="en-US" b="1" dirty="0"/>
              <a:t>300 to 10 000 </a:t>
            </a:r>
            <a:r>
              <a:rPr lang="en-US" dirty="0"/>
              <a:t>acres by </a:t>
            </a:r>
            <a:r>
              <a:rPr lang="en-US" b="1" dirty="0"/>
              <a:t>1937</a:t>
            </a:r>
            <a:r>
              <a:rPr lang="en-US" dirty="0"/>
              <a:t>,</a:t>
            </a:r>
          </a:p>
          <a:p>
            <a:r>
              <a:rPr lang="en-US" dirty="0"/>
              <a:t>Common struggle against the Japanese invasion and colonization of Korea in </a:t>
            </a:r>
            <a:r>
              <a:rPr lang="en-US" b="1" dirty="0"/>
              <a:t>1905-1910 </a:t>
            </a:r>
            <a:r>
              <a:rPr lang="en-US" dirty="0"/>
              <a:t>from across the Russian and Chinese borders.</a:t>
            </a:r>
          </a:p>
          <a:p>
            <a:endParaRPr lang="en-US" dirty="0"/>
          </a:p>
        </p:txBody>
      </p:sp>
      <p:pic>
        <p:nvPicPr>
          <p:cNvPr id="8194" name="Picture 2" descr="mage result for korean yin y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26" y="547707"/>
            <a:ext cx="1207170" cy="97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57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American and Mexican Koreans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678656"/>
            <a:ext cx="10233800" cy="4486275"/>
          </a:xfrm>
        </p:spPr>
        <p:txBody>
          <a:bodyPr/>
          <a:lstStyle/>
          <a:p>
            <a:r>
              <a:rPr lang="en-US" b="1" dirty="0"/>
              <a:t>Similarities: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000" b="1" dirty="0"/>
          </a:p>
          <a:p>
            <a:pPr>
              <a:buFontTx/>
              <a:buChar char="-"/>
            </a:pPr>
            <a:r>
              <a:rPr lang="en-US" dirty="0"/>
              <a:t>Maritime migration,</a:t>
            </a:r>
          </a:p>
          <a:p>
            <a:pPr>
              <a:buFontTx/>
              <a:buChar char="-"/>
            </a:pPr>
            <a:r>
              <a:rPr lang="en-US" dirty="0"/>
              <a:t>Geopolitical isolation of the Korean diasporas in North America,</a:t>
            </a:r>
          </a:p>
          <a:p>
            <a:pPr>
              <a:buFontTx/>
              <a:buChar char="-"/>
            </a:pPr>
            <a:r>
              <a:rPr lang="en-US" dirty="0"/>
              <a:t>Sugar cane and </a:t>
            </a:r>
            <a:r>
              <a:rPr lang="en-US" i="1" dirty="0" err="1"/>
              <a:t>henequén</a:t>
            </a:r>
            <a:r>
              <a:rPr lang="en-US" dirty="0"/>
              <a:t> (cactus jute) grown as major crops,</a:t>
            </a:r>
          </a:p>
          <a:p>
            <a:pPr>
              <a:buFontTx/>
              <a:buChar char="-"/>
            </a:pPr>
            <a:r>
              <a:rPr lang="en-US" dirty="0"/>
              <a:t>Precarious initial working conditions with minimal pay (USA) or slavery (Mexico). </a:t>
            </a:r>
          </a:p>
        </p:txBody>
      </p:sp>
      <p:pic>
        <p:nvPicPr>
          <p:cNvPr id="3076" name="Picture 4" descr="mage result for korean yin y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47" y="2116974"/>
            <a:ext cx="1313531" cy="131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ge result for mexican kor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978" y="2100953"/>
            <a:ext cx="2019964" cy="13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99CE04-1BB3-4285-9F82-F81343B00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992" y="1465912"/>
            <a:ext cx="2019964" cy="26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14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Cuban Koreans </a:t>
            </a:r>
            <a:br>
              <a:rPr lang="en-US" dirty="0"/>
            </a:br>
            <a:r>
              <a:rPr lang="en-US" dirty="0"/>
              <a:t>and </a:t>
            </a:r>
            <a:r>
              <a:rPr lang="en-US" i="1" dirty="0" err="1"/>
              <a:t>Koryo</a:t>
            </a:r>
            <a:r>
              <a:rPr lang="en-US" i="1" dirty="0"/>
              <a:t> </a:t>
            </a:r>
            <a:r>
              <a:rPr lang="en-US" i="1" dirty="0" err="1"/>
              <a:t>Saram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Emigration (escape) from Mexico to Cuba in </a:t>
            </a:r>
            <a:r>
              <a:rPr lang="en-US" b="1" dirty="0"/>
              <a:t>1920s</a:t>
            </a:r>
            <a:r>
              <a:rPr lang="en-US" dirty="0"/>
              <a:t> and deportation (forced resettlement) from Soviet Far East to Central Asia in </a:t>
            </a:r>
            <a:r>
              <a:rPr lang="en-US" b="1" dirty="0"/>
              <a:t>1937</a:t>
            </a:r>
            <a:r>
              <a:rPr lang="en-US" dirty="0"/>
              <a:t>,</a:t>
            </a:r>
          </a:p>
          <a:p>
            <a:r>
              <a:rPr lang="en-US" dirty="0"/>
              <a:t>Agricultural strength of the diasporas (cane/</a:t>
            </a:r>
            <a:r>
              <a:rPr lang="en-US" i="1" dirty="0" err="1"/>
              <a:t>henequén</a:t>
            </a:r>
            <a:r>
              <a:rPr lang="en-US" dirty="0"/>
              <a:t> (jute) in Cuba vs. rice, grains, cotton and jute in Uzbekistan and Kazakhstan)</a:t>
            </a:r>
          </a:p>
          <a:p>
            <a:r>
              <a:rPr lang="en-US" dirty="0"/>
              <a:t>XX Communist Party Congress in USSR in</a:t>
            </a:r>
            <a:r>
              <a:rPr lang="en-US" b="1" dirty="0"/>
              <a:t> 1956 </a:t>
            </a:r>
            <a:r>
              <a:rPr lang="en-US" dirty="0"/>
              <a:t>and Fidel Castro’s communist revolution in</a:t>
            </a:r>
            <a:r>
              <a:rPr lang="en-US" b="1" dirty="0"/>
              <a:t> 1959</a:t>
            </a:r>
            <a:r>
              <a:rPr lang="en-US" dirty="0"/>
              <a:t>:</a:t>
            </a:r>
          </a:p>
          <a:p>
            <a:pPr>
              <a:buFontTx/>
              <a:buChar char="-"/>
            </a:pPr>
            <a:r>
              <a:rPr lang="en-US" dirty="0"/>
              <a:t>equal work opportunities and “friendship of nations” ideology, </a:t>
            </a:r>
          </a:p>
          <a:p>
            <a:pPr>
              <a:buFontTx/>
              <a:buChar char="-"/>
            </a:pPr>
            <a:r>
              <a:rPr lang="en-US" dirty="0"/>
              <a:t>growth to prominence of the Korean diasporas and their members as a result.</a:t>
            </a:r>
          </a:p>
          <a:p>
            <a:pPr algn="just">
              <a:buFontTx/>
              <a:buChar char="-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380" y="365125"/>
            <a:ext cx="1310378" cy="12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64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     Cuban Koreans and </a:t>
            </a:r>
            <a:br>
              <a:rPr lang="en-US" dirty="0"/>
            </a:br>
            <a:r>
              <a:rPr lang="en-US" dirty="0"/>
              <a:t>      </a:t>
            </a:r>
            <a:r>
              <a:rPr lang="en-US" i="1" dirty="0" err="1"/>
              <a:t>Koryo</a:t>
            </a:r>
            <a:r>
              <a:rPr lang="en-US" i="1" dirty="0"/>
              <a:t> </a:t>
            </a:r>
            <a:r>
              <a:rPr lang="en-US" i="1" dirty="0" err="1"/>
              <a:t>Saram</a:t>
            </a:r>
            <a:r>
              <a:rPr lang="en-US" i="1" dirty="0"/>
              <a:t> </a:t>
            </a:r>
            <a:r>
              <a:rPr lang="en-US" dirty="0"/>
              <a:t>(continuation)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94" y="330214"/>
            <a:ext cx="1411705" cy="1360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032" y="4200365"/>
            <a:ext cx="3526798" cy="2394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32" y="1860595"/>
            <a:ext cx="3526798" cy="2354205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54374" y="1860595"/>
            <a:ext cx="2941626" cy="23470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74" y="4200365"/>
            <a:ext cx="2941626" cy="239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9957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1672</TotalTime>
  <Words>458</Words>
  <Application>Microsoft Office PowerPoint</Application>
  <PresentationFormat>Widescreen</PresentationFormat>
  <Paragraphs>61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Corbel</vt:lpstr>
      <vt:lpstr>Depth</vt:lpstr>
      <vt:lpstr> Koryo Saram  as part of  Global Korean Diaspora</vt:lpstr>
      <vt:lpstr>Global Korean Diaspora</vt:lpstr>
      <vt:lpstr>Overseas Koreans</vt:lpstr>
      <vt:lpstr>Koryo Saram and Chosŏnjok</vt:lpstr>
      <vt:lpstr>Similarities:</vt:lpstr>
      <vt:lpstr>         Similarities (continuation):</vt:lpstr>
      <vt:lpstr>American and Mexican Koreans</vt:lpstr>
      <vt:lpstr>Cuban Koreans  and Koryo Saram</vt:lpstr>
      <vt:lpstr>     Cuban Koreans and        Koryo Saram (continuation)</vt:lpstr>
      <vt:lpstr>Global Korean Diaspora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Koryo Saram  as part of  Global Korean Diaspora</dc:title>
  <dc:creator>Microsoft Office User</dc:creator>
  <cp:lastModifiedBy>Alejandro Alcala Gerez</cp:lastModifiedBy>
  <cp:revision>126</cp:revision>
  <dcterms:created xsi:type="dcterms:W3CDTF">2019-06-25T02:30:20Z</dcterms:created>
  <dcterms:modified xsi:type="dcterms:W3CDTF">2019-07-02T12:27:56Z</dcterms:modified>
</cp:coreProperties>
</file>